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62" autoAdjust="0"/>
    <p:restoredTop sz="94737" autoAdjust="0"/>
  </p:normalViewPr>
  <p:slideViewPr>
    <p:cSldViewPr snapToGrid="0">
      <p:cViewPr>
        <p:scale>
          <a:sx n="90" d="100"/>
          <a:sy n="90" d="100"/>
        </p:scale>
        <p:origin x="-63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4D8E20-6361-42A4-9D4B-306B1B255CF8}" type="datetimeFigureOut">
              <a:rPr lang="en-US" smtClean="0"/>
              <a:t>7/26/2020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85403A-3170-4813-A64E-FA2E85F82CC4}" type="slidenum">
              <a:rPr lang="en-US" smtClean="0"/>
              <a:t>‹#›</a:t>
            </a:fld>
            <a:endParaRPr lang="en-US" dirty="0"/>
          </a:p>
        </p:txBody>
      </p:sp>
    </p:spTree>
    <p:extLst>
      <p:ext uri="{BB962C8B-B14F-4D97-AF65-F5344CB8AC3E}">
        <p14:creationId xmlns:p14="http://schemas.microsoft.com/office/powerpoint/2010/main" val="2724990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 offers</a:t>
            </a:r>
            <a:r>
              <a:rPr lang="en-GB" baseline="0" dirty="0" smtClean="0"/>
              <a:t> a description of lung inflation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Lung inflation is also known as hyperinflation and is described as a severe increase volume of the lung which is mostly considered as End -respiratory lung volume. It mostly happens due to prolonged lung emptying rate with a shortened expiratory time which results from increased ventilation frequency leading to decreased respiratory frequency.  Most importantly, lung inflation is associated with obstructive airway disease that affects airflow where increased volume of lungs that prevent airflow in the body. </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2</a:t>
            </a:fld>
            <a:endParaRPr lang="en-US" dirty="0"/>
          </a:p>
        </p:txBody>
      </p:sp>
    </p:spTree>
    <p:extLst>
      <p:ext uri="{BB962C8B-B14F-4D97-AF65-F5344CB8AC3E}">
        <p14:creationId xmlns:p14="http://schemas.microsoft.com/office/powerpoint/2010/main" val="526725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slide describe</a:t>
            </a:r>
            <a:r>
              <a:rPr lang="en-GB" baseline="0" dirty="0" smtClean="0"/>
              <a:t> what causes lung inflation in patients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It happens when the airways are blocked or when the air is trapped within the airway. The blockage of airways compromises the air sacs which leads to air retention by lungs. The obstructive lung disease patients experience difficulty in inspiring and mostly the air can’t get in their breathing system because of the blockage of the airways hence experiences breathlessness.</a:t>
            </a:r>
          </a:p>
          <a:p>
            <a:r>
              <a:rPr lang="en-GB" dirty="0" smtClean="0"/>
              <a:t> </a:t>
            </a:r>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3</a:t>
            </a:fld>
            <a:endParaRPr lang="en-US" dirty="0"/>
          </a:p>
        </p:txBody>
      </p:sp>
    </p:spTree>
    <p:extLst>
      <p:ext uri="{BB962C8B-B14F-4D97-AF65-F5344CB8AC3E}">
        <p14:creationId xmlns:p14="http://schemas.microsoft.com/office/powerpoint/2010/main" val="3250123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Now let see how lung inflation can be controlled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This condition can be controlled by surgeries for lungs reduction and application of bronchodilators that helps in decreasing lung unit abnormality while at the same time deflating the lungs. The deflated lungs therefore improve lungs emptying leading to normal time constant where patients achieve the needed ventilation. Mostly, if the lungs are deflated, patients experience low operating volume of lungs with reduced oxygen of inhalation.</a:t>
            </a:r>
          </a:p>
          <a:p>
            <a:endParaRPr lang="en-GB" dirty="0"/>
          </a:p>
        </p:txBody>
      </p:sp>
      <p:sp>
        <p:nvSpPr>
          <p:cNvPr id="4" name="Slide Number Placeholder 3"/>
          <p:cNvSpPr>
            <a:spLocks noGrp="1"/>
          </p:cNvSpPr>
          <p:nvPr>
            <p:ph type="sldNum" sz="quarter" idx="10"/>
          </p:nvPr>
        </p:nvSpPr>
        <p:spPr/>
        <p:txBody>
          <a:bodyPr/>
          <a:lstStyle/>
          <a:p>
            <a:fld id="{1885403A-3170-4813-A64E-FA2E85F82CC4}" type="slidenum">
              <a:rPr lang="en-US" smtClean="0"/>
              <a:t>4</a:t>
            </a:fld>
            <a:endParaRPr lang="en-US" dirty="0"/>
          </a:p>
        </p:txBody>
      </p:sp>
    </p:spTree>
    <p:extLst>
      <p:ext uri="{BB962C8B-B14F-4D97-AF65-F5344CB8AC3E}">
        <p14:creationId xmlns:p14="http://schemas.microsoft.com/office/powerpoint/2010/main" val="1782397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98173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95723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39096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9830723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268478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678567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795516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4878694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633948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31470461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156774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39445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738742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5716014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1101471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277029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F20E058-7ADB-4704-B1F4-FFE87F797947}" type="datetimeFigureOut">
              <a:rPr lang="en-US" smtClean="0"/>
              <a:t>7/26/2020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9FE3B-CFE0-475A-96E3-2A0424DCDFA8}" type="slidenum">
              <a:rPr lang="en-US" smtClean="0"/>
              <a:t>‹#›</a:t>
            </a:fld>
            <a:endParaRPr lang="en-US" dirty="0"/>
          </a:p>
        </p:txBody>
      </p:sp>
    </p:spTree>
    <p:extLst>
      <p:ext uri="{BB962C8B-B14F-4D97-AF65-F5344CB8AC3E}">
        <p14:creationId xmlns:p14="http://schemas.microsoft.com/office/powerpoint/2010/main" val="2051678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F20E058-7ADB-4704-B1F4-FFE87F797947}" type="datetimeFigureOut">
              <a:rPr lang="en-US" smtClean="0"/>
              <a:t>7/26/2020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A79FE3B-CFE0-475A-96E3-2A0424DCDFA8}" type="slidenum">
              <a:rPr lang="en-US" smtClean="0"/>
              <a:t>‹#›</a:t>
            </a:fld>
            <a:endParaRPr lang="en-US" dirty="0"/>
          </a:p>
        </p:txBody>
      </p:sp>
    </p:spTree>
    <p:extLst>
      <p:ext uri="{BB962C8B-B14F-4D97-AF65-F5344CB8AC3E}">
        <p14:creationId xmlns:p14="http://schemas.microsoft.com/office/powerpoint/2010/main" val="1660456647"/>
      </p:ext>
    </p:extLst>
  </p:cSld>
  <p:clrMap bg1="dk1" tx1="lt1" bg2="dk2" tx2="lt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link.io/p/9c6dc60"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s://elink.io/p/9c6dc60"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hyperlink" Target="https://elink.io/p/9c6dc60"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2868" y="1658679"/>
            <a:ext cx="8825658" cy="1520456"/>
          </a:xfrm>
        </p:spPr>
        <p:txBody>
          <a:bodyPr/>
          <a:lstStyle/>
          <a:p>
            <a:pPr algn="ctr"/>
            <a:r>
              <a:rPr lang="en-US" sz="4000" dirty="0" smtClean="0">
                <a:latin typeface="Times New Roman" panose="02020603050405020304" pitchFamily="18" charset="0"/>
                <a:cs typeface="Times New Roman" panose="02020603050405020304" pitchFamily="18" charset="0"/>
              </a:rPr>
              <a:t>Lung inflation </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pPr algn="ctr"/>
            <a:r>
              <a:rPr lang="en-US" dirty="0" smtClean="0">
                <a:latin typeface="Times New Roman" panose="02020603050405020304" pitchFamily="18" charset="0"/>
                <a:cs typeface="Times New Roman" panose="02020603050405020304" pitchFamily="18" charset="0"/>
              </a:rPr>
              <a:t>STUDENT’S NAME</a:t>
            </a:r>
          </a:p>
          <a:p>
            <a:pPr algn="ctr"/>
            <a:r>
              <a:rPr lang="en-US" dirty="0" smtClean="0">
                <a:latin typeface="Times New Roman" panose="02020603050405020304" pitchFamily="18" charset="0"/>
                <a:cs typeface="Times New Roman" panose="02020603050405020304" pitchFamily="18" charset="0"/>
              </a:rPr>
              <a:t>INSTITUTIONAL AFFILIATIONS</a:t>
            </a:r>
          </a:p>
          <a:p>
            <a:endParaRPr lang="en-US" dirty="0"/>
          </a:p>
        </p:txBody>
      </p:sp>
    </p:spTree>
    <p:extLst>
      <p:ext uri="{BB962C8B-B14F-4D97-AF65-F5344CB8AC3E}">
        <p14:creationId xmlns:p14="http://schemas.microsoft.com/office/powerpoint/2010/main" val="33937041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smtClean="0"/>
              <a:t>Description of lung inflation </a:t>
            </a:r>
            <a:endParaRPr lang="en-GB" dirty="0"/>
          </a:p>
        </p:txBody>
      </p:sp>
      <p:sp>
        <p:nvSpPr>
          <p:cNvPr id="5" name="Text Placeholder 4"/>
          <p:cNvSpPr>
            <a:spLocks noGrp="1"/>
          </p:cNvSpPr>
          <p:nvPr>
            <p:ph type="body" idx="1"/>
          </p:nvPr>
        </p:nvSpPr>
        <p:spPr/>
        <p:txBody>
          <a:bodyPr/>
          <a:lstStyle/>
          <a:p>
            <a:r>
              <a:rPr lang="en-GB" dirty="0" smtClean="0"/>
              <a:t>Lung inflation </a:t>
            </a:r>
            <a:endParaRPr lang="en-GB" dirty="0"/>
          </a:p>
        </p:txBody>
      </p:sp>
      <p:sp>
        <p:nvSpPr>
          <p:cNvPr id="6" name="Content Placeholder 5"/>
          <p:cNvSpPr>
            <a:spLocks noGrp="1"/>
          </p:cNvSpPr>
          <p:nvPr>
            <p:ph sz="half" idx="2"/>
          </p:nvPr>
        </p:nvSpPr>
        <p:spPr/>
        <p:txBody>
          <a:bodyPr>
            <a:normAutofit fontScale="92500" lnSpcReduction="10000"/>
          </a:bodyPr>
          <a:lstStyle/>
          <a:p>
            <a:r>
              <a:rPr lang="en-GB" dirty="0"/>
              <a:t>Lung inflation is also known as </a:t>
            </a:r>
            <a:r>
              <a:rPr lang="en-GB" dirty="0" smtClean="0"/>
              <a:t>hyperinflation</a:t>
            </a:r>
          </a:p>
          <a:p>
            <a:r>
              <a:rPr lang="en-GB" dirty="0" smtClean="0"/>
              <a:t> </a:t>
            </a:r>
            <a:r>
              <a:rPr lang="en-GB" dirty="0"/>
              <a:t>I</a:t>
            </a:r>
            <a:r>
              <a:rPr lang="en-GB" dirty="0" smtClean="0"/>
              <a:t>s </a:t>
            </a:r>
            <a:r>
              <a:rPr lang="en-GB" dirty="0"/>
              <a:t>described as a severe increase volume of the </a:t>
            </a:r>
            <a:r>
              <a:rPr lang="en-GB" dirty="0" smtClean="0"/>
              <a:t>lung</a:t>
            </a:r>
          </a:p>
          <a:p>
            <a:r>
              <a:rPr lang="en-GB" dirty="0" smtClean="0"/>
              <a:t>It considered </a:t>
            </a:r>
            <a:r>
              <a:rPr lang="en-GB" dirty="0"/>
              <a:t>as End -respiratory lung volume. </a:t>
            </a:r>
            <a:endParaRPr lang="en-GB" dirty="0" smtClean="0"/>
          </a:p>
          <a:p>
            <a:r>
              <a:rPr lang="en-GB" dirty="0" smtClean="0"/>
              <a:t>Occurs due </a:t>
            </a:r>
            <a:r>
              <a:rPr lang="en-GB" dirty="0"/>
              <a:t>to prolonged lung emptying rate with a shortened expiratory time </a:t>
            </a:r>
            <a:r>
              <a:rPr lang="en-GB" dirty="0"/>
              <a:t>inhalation(</a:t>
            </a:r>
            <a:r>
              <a:rPr lang="en-US" dirty="0"/>
              <a:t>Kacmarek</a:t>
            </a:r>
            <a:r>
              <a:rPr lang="en-US" dirty="0"/>
              <a:t>, </a:t>
            </a:r>
            <a:r>
              <a:rPr lang="en-US" dirty="0"/>
              <a:t>Stoller</a:t>
            </a:r>
            <a:r>
              <a:rPr lang="en-US" dirty="0"/>
              <a:t>, and </a:t>
            </a:r>
            <a:r>
              <a:rPr lang="en-US" dirty="0"/>
              <a:t>Heuer</a:t>
            </a:r>
            <a:r>
              <a:rPr lang="en-US" dirty="0"/>
              <a:t>, 241).</a:t>
            </a:r>
            <a:endParaRPr lang="en-GB" dirty="0" smtClean="0"/>
          </a:p>
          <a:p>
            <a:r>
              <a:rPr lang="en-GB" dirty="0" smtClean="0"/>
              <a:t> lung </a:t>
            </a:r>
            <a:r>
              <a:rPr lang="en-GB" dirty="0"/>
              <a:t>inflation is associated with obstructive airway </a:t>
            </a:r>
            <a:r>
              <a:rPr lang="en-GB" dirty="0" smtClean="0"/>
              <a:t>disease</a:t>
            </a:r>
            <a:endParaRPr lang="en-GB" dirty="0"/>
          </a:p>
        </p:txBody>
      </p:sp>
      <p:sp>
        <p:nvSpPr>
          <p:cNvPr id="7" name="Text Placeholder 6"/>
          <p:cNvSpPr>
            <a:spLocks noGrp="1"/>
          </p:cNvSpPr>
          <p:nvPr>
            <p:ph type="body" sz="quarter" idx="3"/>
          </p:nvPr>
        </p:nvSpPr>
        <p:spPr>
          <a:xfrm>
            <a:off x="5654495" y="1467293"/>
            <a:ext cx="5977524" cy="4391247"/>
          </a:xfrm>
        </p:spPr>
        <p:txBody>
          <a:bodyPr/>
          <a:lstStyle/>
          <a:p>
            <a:r>
              <a:rPr lang="en-GB" sz="1200" dirty="0" smtClean="0"/>
              <a:t>Source:</a:t>
            </a:r>
            <a:r>
              <a:rPr lang="en-GB" sz="1200" dirty="0">
                <a:hlinkClick r:id="rId3"/>
              </a:rPr>
              <a:t> https://</a:t>
            </a:r>
            <a:r>
              <a:rPr lang="en-GB" sz="1200" dirty="0" smtClean="0">
                <a:hlinkClick r:id="rId3"/>
              </a:rPr>
              <a:t>elink.io/p/9c6dc60</a:t>
            </a:r>
            <a:r>
              <a:rPr lang="en-GB" sz="1200" dirty="0" smtClean="0"/>
              <a:t> </a:t>
            </a:r>
            <a:endParaRPr lang="en-GB" sz="1200" dirty="0"/>
          </a:p>
        </p:txBody>
      </p:sp>
      <p:pic>
        <p:nvPicPr>
          <p:cNvPr id="9" name="Content Placeholder 8"/>
          <p:cNvPicPr>
            <a:picLocks noGrp="1" noChangeAspect="1"/>
          </p:cNvPicPr>
          <p:nvPr>
            <p:ph sz="quarter" idx="4"/>
          </p:nvPr>
        </p:nvPicPr>
        <p:blipFill>
          <a:blip r:embed="rId4"/>
          <a:stretch>
            <a:fillRect/>
          </a:stretch>
        </p:blipFill>
        <p:spPr>
          <a:xfrm>
            <a:off x="6981474" y="1853248"/>
            <a:ext cx="3762375" cy="3438525"/>
          </a:xfrm>
          <a:prstGeom prst="rect">
            <a:avLst/>
          </a:prstGeom>
        </p:spPr>
      </p:pic>
    </p:spTree>
    <p:extLst>
      <p:ext uri="{BB962C8B-B14F-4D97-AF65-F5344CB8AC3E}">
        <p14:creationId xmlns:p14="http://schemas.microsoft.com/office/powerpoint/2010/main" val="3899731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99436" y="276860"/>
            <a:ext cx="7705580" cy="847090"/>
          </a:xfrm>
        </p:spPr>
        <p:txBody>
          <a:bodyPr/>
          <a:lstStyle/>
          <a:p>
            <a:pPr algn="r"/>
            <a:r>
              <a:rPr lang="en-GB" dirty="0" smtClean="0"/>
              <a:t>What causes lung inflation </a:t>
            </a:r>
            <a:endParaRPr lang="en-GB" dirty="0"/>
          </a:p>
        </p:txBody>
      </p:sp>
      <p:sp>
        <p:nvSpPr>
          <p:cNvPr id="3" name="Text Placeholder 2"/>
          <p:cNvSpPr>
            <a:spLocks noGrp="1"/>
          </p:cNvSpPr>
          <p:nvPr>
            <p:ph type="body" idx="1"/>
          </p:nvPr>
        </p:nvSpPr>
        <p:spPr>
          <a:xfrm>
            <a:off x="3199436" y="1333500"/>
            <a:ext cx="4396338" cy="469106"/>
          </a:xfrm>
        </p:spPr>
        <p:txBody>
          <a:bodyPr/>
          <a:lstStyle/>
          <a:p>
            <a:r>
              <a:rPr lang="en-GB" dirty="0" smtClean="0"/>
              <a:t>Causes of lung inflation </a:t>
            </a:r>
            <a:endParaRPr lang="en-GB" dirty="0"/>
          </a:p>
        </p:txBody>
      </p:sp>
      <p:sp>
        <p:nvSpPr>
          <p:cNvPr id="4" name="Content Placeholder 3"/>
          <p:cNvSpPr>
            <a:spLocks noGrp="1"/>
          </p:cNvSpPr>
          <p:nvPr>
            <p:ph sz="half" idx="2"/>
          </p:nvPr>
        </p:nvSpPr>
        <p:spPr>
          <a:xfrm>
            <a:off x="1496938" y="2047561"/>
            <a:ext cx="4396339" cy="3741738"/>
          </a:xfrm>
        </p:spPr>
        <p:txBody>
          <a:bodyPr>
            <a:normAutofit fontScale="92500"/>
          </a:bodyPr>
          <a:lstStyle/>
          <a:p>
            <a:r>
              <a:rPr lang="en-GB" dirty="0" smtClean="0"/>
              <a:t>Caused by  airways blockage</a:t>
            </a:r>
          </a:p>
          <a:p>
            <a:r>
              <a:rPr lang="en-GB" dirty="0" smtClean="0"/>
              <a:t> Can occur when air </a:t>
            </a:r>
            <a:r>
              <a:rPr lang="en-GB" dirty="0"/>
              <a:t>is trapped within the airway. </a:t>
            </a:r>
            <a:endParaRPr lang="en-GB" dirty="0" smtClean="0"/>
          </a:p>
          <a:p>
            <a:r>
              <a:rPr lang="en-GB" dirty="0" smtClean="0"/>
              <a:t>The </a:t>
            </a:r>
            <a:r>
              <a:rPr lang="en-GB" dirty="0"/>
              <a:t>blockage of airways compromises the air sacs which leads to air retention by lungs. </a:t>
            </a:r>
            <a:endParaRPr lang="en-GB" dirty="0" smtClean="0"/>
          </a:p>
          <a:p>
            <a:r>
              <a:rPr lang="en-GB" dirty="0" smtClean="0"/>
              <a:t>The </a:t>
            </a:r>
            <a:r>
              <a:rPr lang="en-GB" dirty="0"/>
              <a:t>obstructive lung disease patients experience difficulty in inspiring </a:t>
            </a:r>
            <a:endParaRPr lang="en-GB" dirty="0"/>
          </a:p>
          <a:p>
            <a:r>
              <a:rPr lang="en-GB" dirty="0" smtClean="0"/>
              <a:t>With blocked airways, the </a:t>
            </a:r>
            <a:r>
              <a:rPr lang="en-GB" dirty="0"/>
              <a:t>air can’t get in their breathing </a:t>
            </a:r>
            <a:r>
              <a:rPr lang="en-GB" dirty="0" smtClean="0"/>
              <a:t>system</a:t>
            </a:r>
            <a:r>
              <a:rPr lang="en-GB" dirty="0"/>
              <a:t> inhalation(</a:t>
            </a:r>
            <a:r>
              <a:rPr lang="en-US" dirty="0"/>
              <a:t>Kacmarek</a:t>
            </a:r>
            <a:r>
              <a:rPr lang="en-US" dirty="0"/>
              <a:t>, </a:t>
            </a:r>
            <a:r>
              <a:rPr lang="en-US" dirty="0"/>
              <a:t>Stoller</a:t>
            </a:r>
            <a:r>
              <a:rPr lang="en-US" dirty="0"/>
              <a:t>, and </a:t>
            </a:r>
            <a:r>
              <a:rPr lang="en-US" dirty="0"/>
              <a:t>Heuer</a:t>
            </a:r>
            <a:r>
              <a:rPr lang="en-US" dirty="0"/>
              <a:t>, 241).</a:t>
            </a:r>
            <a:endParaRPr lang="en-GB" dirty="0"/>
          </a:p>
          <a:p>
            <a:endParaRPr lang="en-GB" dirty="0"/>
          </a:p>
        </p:txBody>
      </p:sp>
      <p:sp>
        <p:nvSpPr>
          <p:cNvPr id="5" name="Text Placeholder 4"/>
          <p:cNvSpPr>
            <a:spLocks noGrp="1"/>
          </p:cNvSpPr>
          <p:nvPr>
            <p:ph type="body" sz="quarter" idx="3"/>
          </p:nvPr>
        </p:nvSpPr>
        <p:spPr>
          <a:xfrm>
            <a:off x="7262037" y="1102685"/>
            <a:ext cx="4476307" cy="5610226"/>
          </a:xfrm>
        </p:spPr>
        <p:txBody>
          <a:bodyPr/>
          <a:lstStyle/>
          <a:p>
            <a:r>
              <a:rPr lang="en-GB" sz="1100" dirty="0" smtClean="0">
                <a:hlinkClick r:id="rId3"/>
              </a:rPr>
              <a:t>Source :https</a:t>
            </a:r>
            <a:r>
              <a:rPr lang="en-GB" sz="1100" dirty="0">
                <a:hlinkClick r:id="rId3"/>
              </a:rPr>
              <a:t>://elink.io/p/9c6dc60 </a:t>
            </a:r>
            <a:r>
              <a:rPr lang="en-GB" sz="1100" dirty="0" smtClean="0"/>
              <a:t>Pictures</a:t>
            </a:r>
            <a:endParaRPr lang="en-GB" sz="1100" dirty="0"/>
          </a:p>
        </p:txBody>
      </p:sp>
      <p:pic>
        <p:nvPicPr>
          <p:cNvPr id="7" name="Content Placeholder 6"/>
          <p:cNvPicPr>
            <a:picLocks noGrp="1" noChangeAspect="1"/>
          </p:cNvPicPr>
          <p:nvPr>
            <p:ph sz="quarter" idx="4"/>
          </p:nvPr>
        </p:nvPicPr>
        <p:blipFill>
          <a:blip r:embed="rId4"/>
          <a:stretch>
            <a:fillRect/>
          </a:stretch>
        </p:blipFill>
        <p:spPr>
          <a:xfrm>
            <a:off x="7767322" y="3537902"/>
            <a:ext cx="3137694" cy="2937197"/>
          </a:xfrm>
          <a:prstGeom prst="rect">
            <a:avLst/>
          </a:prstGeom>
        </p:spPr>
      </p:pic>
      <p:pic>
        <p:nvPicPr>
          <p:cNvPr id="8" name="Picture 7"/>
          <p:cNvPicPr>
            <a:picLocks noChangeAspect="1"/>
          </p:cNvPicPr>
          <p:nvPr/>
        </p:nvPicPr>
        <p:blipFill>
          <a:blip r:embed="rId5"/>
          <a:stretch>
            <a:fillRect/>
          </a:stretch>
        </p:blipFill>
        <p:spPr>
          <a:xfrm>
            <a:off x="7767322" y="1333500"/>
            <a:ext cx="3137694" cy="2204402"/>
          </a:xfrm>
          <a:prstGeom prst="rect">
            <a:avLst/>
          </a:prstGeom>
        </p:spPr>
      </p:pic>
    </p:spTree>
    <p:extLst>
      <p:ext uri="{BB962C8B-B14F-4D97-AF65-F5344CB8AC3E}">
        <p14:creationId xmlns:p14="http://schemas.microsoft.com/office/powerpoint/2010/main" val="3440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control lung inflation</a:t>
            </a:r>
            <a:endParaRPr lang="en-GB" dirty="0"/>
          </a:p>
        </p:txBody>
      </p:sp>
      <p:sp>
        <p:nvSpPr>
          <p:cNvPr id="7" name="Text Placeholder 6"/>
          <p:cNvSpPr>
            <a:spLocks noGrp="1"/>
          </p:cNvSpPr>
          <p:nvPr>
            <p:ph type="body" idx="1"/>
          </p:nvPr>
        </p:nvSpPr>
        <p:spPr>
          <a:xfrm>
            <a:off x="2024715" y="1805843"/>
            <a:ext cx="4396338" cy="576262"/>
          </a:xfrm>
        </p:spPr>
        <p:txBody>
          <a:bodyPr/>
          <a:lstStyle/>
          <a:p>
            <a:r>
              <a:rPr lang="en-GB" dirty="0" smtClean="0"/>
              <a:t>Controlling lung inflation </a:t>
            </a:r>
            <a:endParaRPr lang="en-GB" dirty="0"/>
          </a:p>
        </p:txBody>
      </p:sp>
      <p:sp>
        <p:nvSpPr>
          <p:cNvPr id="3" name="Content Placeholder 2"/>
          <p:cNvSpPr>
            <a:spLocks noGrp="1"/>
          </p:cNvSpPr>
          <p:nvPr>
            <p:ph sz="half" idx="2"/>
          </p:nvPr>
        </p:nvSpPr>
        <p:spPr>
          <a:xfrm>
            <a:off x="1710098" y="2481261"/>
            <a:ext cx="4396339" cy="3741738"/>
          </a:xfrm>
        </p:spPr>
        <p:txBody>
          <a:bodyPr>
            <a:normAutofit fontScale="85000" lnSpcReduction="10000"/>
          </a:bodyPr>
          <a:lstStyle/>
          <a:p>
            <a:r>
              <a:rPr lang="en-GB" dirty="0" smtClean="0"/>
              <a:t>Lung inflation can be </a:t>
            </a:r>
            <a:r>
              <a:rPr lang="en-GB" dirty="0"/>
              <a:t>controlled by surgeries for lungs </a:t>
            </a:r>
            <a:r>
              <a:rPr lang="en-GB" dirty="0" smtClean="0"/>
              <a:t>reduction</a:t>
            </a:r>
          </a:p>
          <a:p>
            <a:r>
              <a:rPr lang="en-GB" dirty="0" smtClean="0"/>
              <a:t>The application </a:t>
            </a:r>
            <a:r>
              <a:rPr lang="en-GB" dirty="0"/>
              <a:t>of bronchodilators that helps in decreasing lung unit abnormality </a:t>
            </a:r>
            <a:r>
              <a:rPr lang="en-GB" dirty="0" smtClean="0"/>
              <a:t>also can help in controlling it </a:t>
            </a:r>
          </a:p>
          <a:p>
            <a:r>
              <a:rPr lang="en-GB" dirty="0" smtClean="0"/>
              <a:t>The </a:t>
            </a:r>
            <a:r>
              <a:rPr lang="en-GB" dirty="0"/>
              <a:t>deflated lungs </a:t>
            </a:r>
            <a:r>
              <a:rPr lang="en-GB" dirty="0" smtClean="0"/>
              <a:t>improve </a:t>
            </a:r>
            <a:r>
              <a:rPr lang="en-GB" dirty="0"/>
              <a:t>lungs emptying leading </a:t>
            </a:r>
            <a:endParaRPr lang="en-GB" dirty="0" smtClean="0"/>
          </a:p>
          <a:p>
            <a:r>
              <a:rPr lang="en-GB" dirty="0" smtClean="0"/>
              <a:t>Lungs emptying  controls normal </a:t>
            </a:r>
            <a:r>
              <a:rPr lang="en-GB" dirty="0"/>
              <a:t>time </a:t>
            </a:r>
            <a:r>
              <a:rPr lang="en-GB" dirty="0" smtClean="0"/>
              <a:t>constant making patients </a:t>
            </a:r>
            <a:r>
              <a:rPr lang="en-GB" dirty="0"/>
              <a:t>achieve the needed </a:t>
            </a:r>
            <a:r>
              <a:rPr lang="en-GB" dirty="0" smtClean="0"/>
              <a:t>ventilation.</a:t>
            </a:r>
          </a:p>
          <a:p>
            <a:r>
              <a:rPr lang="en-GB" dirty="0" smtClean="0"/>
              <a:t>if the lungs are deflated, patients experience low operating volume of lungs with reduced oxygen of inhalation(</a:t>
            </a:r>
            <a:r>
              <a:rPr lang="en-US" dirty="0" smtClean="0"/>
              <a:t>Kacmarek</a:t>
            </a:r>
            <a:r>
              <a:rPr lang="en-US" dirty="0" smtClean="0"/>
              <a:t>, </a:t>
            </a:r>
            <a:r>
              <a:rPr lang="en-US" dirty="0" smtClean="0"/>
              <a:t>Stoller</a:t>
            </a:r>
            <a:r>
              <a:rPr lang="en-US" dirty="0"/>
              <a:t>, and </a:t>
            </a:r>
            <a:r>
              <a:rPr lang="en-US" dirty="0" smtClean="0"/>
              <a:t>Heuer</a:t>
            </a:r>
            <a:r>
              <a:rPr lang="en-US" dirty="0" smtClean="0"/>
              <a:t>, 241).</a:t>
            </a:r>
            <a:endParaRPr lang="en-GB" dirty="0" smtClean="0"/>
          </a:p>
          <a:p>
            <a:endParaRPr lang="en-GB" dirty="0"/>
          </a:p>
        </p:txBody>
      </p:sp>
      <p:sp>
        <p:nvSpPr>
          <p:cNvPr id="8" name="Text Placeholder 7"/>
          <p:cNvSpPr>
            <a:spLocks noGrp="1"/>
          </p:cNvSpPr>
          <p:nvPr>
            <p:ph type="body" sz="quarter" idx="3"/>
          </p:nvPr>
        </p:nvSpPr>
        <p:spPr>
          <a:xfrm>
            <a:off x="6741042" y="1823925"/>
            <a:ext cx="3949770" cy="4772247"/>
          </a:xfrm>
        </p:spPr>
        <p:txBody>
          <a:bodyPr/>
          <a:lstStyle/>
          <a:p>
            <a:r>
              <a:rPr lang="en-GB" sz="1200" dirty="0" smtClean="0">
                <a:hlinkClick r:id="rId3"/>
              </a:rPr>
              <a:t>Sources: https</a:t>
            </a:r>
            <a:r>
              <a:rPr lang="en-GB" sz="1200" dirty="0">
                <a:hlinkClick r:id="rId3"/>
              </a:rPr>
              <a:t>://elink.io/p/9c6dc60</a:t>
            </a:r>
            <a:endParaRPr lang="en-GB" sz="1200" dirty="0"/>
          </a:p>
        </p:txBody>
      </p:sp>
      <p:pic>
        <p:nvPicPr>
          <p:cNvPr id="5" name="Content Placeholder 4"/>
          <p:cNvPicPr>
            <a:picLocks noGrp="1" noChangeAspect="1"/>
          </p:cNvPicPr>
          <p:nvPr>
            <p:ph sz="quarter" idx="4"/>
          </p:nvPr>
        </p:nvPicPr>
        <p:blipFill>
          <a:blip r:embed="rId4"/>
          <a:stretch>
            <a:fillRect/>
          </a:stretch>
        </p:blipFill>
        <p:spPr>
          <a:xfrm>
            <a:off x="7170423" y="1400174"/>
            <a:ext cx="3200400" cy="2162175"/>
          </a:xfrm>
          <a:prstGeom prst="rect">
            <a:avLst/>
          </a:prstGeom>
        </p:spPr>
      </p:pic>
      <p:pic>
        <p:nvPicPr>
          <p:cNvPr id="6" name="Picture 5" descr="Bronchodilator – Assignment Point"/>
          <p:cNvPicPr/>
          <p:nvPr/>
        </p:nvPicPr>
        <p:blipFill>
          <a:blip r:embed="rId5">
            <a:extLst>
              <a:ext uri="{28A0092B-C50C-407E-A947-70E740481C1C}">
                <a14:useLocalDpi xmlns:a14="http://schemas.microsoft.com/office/drawing/2010/main" val="0"/>
              </a:ext>
            </a:extLst>
          </a:blip>
          <a:srcRect/>
          <a:stretch>
            <a:fillRect/>
          </a:stretch>
        </p:blipFill>
        <p:spPr bwMode="auto">
          <a:xfrm>
            <a:off x="6931191" y="3781031"/>
            <a:ext cx="3678864" cy="2305050"/>
          </a:xfrm>
          <a:prstGeom prst="rect">
            <a:avLst/>
          </a:prstGeom>
          <a:noFill/>
          <a:ln>
            <a:noFill/>
          </a:ln>
        </p:spPr>
      </p:pic>
    </p:spTree>
    <p:extLst>
      <p:ext uri="{BB962C8B-B14F-4D97-AF65-F5344CB8AC3E}">
        <p14:creationId xmlns:p14="http://schemas.microsoft.com/office/powerpoint/2010/main" val="4180464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6836" y="473983"/>
            <a:ext cx="9404723" cy="918882"/>
          </a:xfrm>
        </p:spPr>
        <p:txBody>
          <a:bodyPr/>
          <a:lstStyle/>
          <a:p>
            <a:pPr algn="ctr"/>
            <a:r>
              <a:rPr lang="en-GB" dirty="0" smtClean="0"/>
              <a:t>Work cited </a:t>
            </a:r>
            <a:endParaRPr lang="en-GB" dirty="0"/>
          </a:p>
        </p:txBody>
      </p:sp>
      <p:sp>
        <p:nvSpPr>
          <p:cNvPr id="3" name="Content Placeholder 2"/>
          <p:cNvSpPr>
            <a:spLocks noGrp="1"/>
          </p:cNvSpPr>
          <p:nvPr>
            <p:ph idx="1"/>
          </p:nvPr>
        </p:nvSpPr>
        <p:spPr/>
        <p:txBody>
          <a:bodyPr/>
          <a:lstStyle/>
          <a:p>
            <a:r>
              <a:rPr lang="en-US" dirty="0"/>
              <a:t>Kacmarek</a:t>
            </a:r>
            <a:r>
              <a:rPr lang="en-US" dirty="0"/>
              <a:t>, Robert M., James K. </a:t>
            </a:r>
            <a:r>
              <a:rPr lang="en-US" dirty="0"/>
              <a:t>Stoller</a:t>
            </a:r>
            <a:r>
              <a:rPr lang="en-US" dirty="0"/>
              <a:t>, and Al </a:t>
            </a:r>
            <a:r>
              <a:rPr lang="en-US" dirty="0"/>
              <a:t>Heuer</a:t>
            </a:r>
            <a:r>
              <a:rPr lang="en-US" dirty="0"/>
              <a:t>. </a:t>
            </a:r>
            <a:r>
              <a:rPr lang="en-GB" i="1" dirty="0"/>
              <a:t>Egan's Fundamentals of Respiratory Care E-Book</a:t>
            </a:r>
            <a:r>
              <a:rPr lang="en-GB" dirty="0"/>
              <a:t>. Elsevier Health Sciences, 2019.</a:t>
            </a:r>
          </a:p>
          <a:p>
            <a:r>
              <a:rPr lang="en-GB" dirty="0" smtClean="0"/>
              <a:t> </a:t>
            </a:r>
            <a:endParaRPr lang="en-GB" dirty="0"/>
          </a:p>
        </p:txBody>
      </p:sp>
    </p:spTree>
    <p:extLst>
      <p:ext uri="{BB962C8B-B14F-4D97-AF65-F5344CB8AC3E}">
        <p14:creationId xmlns:p14="http://schemas.microsoft.com/office/powerpoint/2010/main" val="33780700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625</TotalTime>
  <Words>499</Words>
  <Application>Microsoft Office PowerPoint</Application>
  <PresentationFormat>Widescreen</PresentationFormat>
  <Paragraphs>41</Paragraphs>
  <Slides>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Century Gothic</vt:lpstr>
      <vt:lpstr>Times New Roman</vt:lpstr>
      <vt:lpstr>Wingdings 3</vt:lpstr>
      <vt:lpstr>Ion</vt:lpstr>
      <vt:lpstr>Lung inflation </vt:lpstr>
      <vt:lpstr>Description of lung inflation </vt:lpstr>
      <vt:lpstr>What causes lung inflation </vt:lpstr>
      <vt:lpstr>How to control lung inflation</vt:lpstr>
      <vt:lpstr>Work cited </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dc:creator>
  <cp:lastModifiedBy>sheilahchemtai98@gmail.com</cp:lastModifiedBy>
  <cp:revision>51</cp:revision>
  <dcterms:created xsi:type="dcterms:W3CDTF">2020-06-07T12:05:29Z</dcterms:created>
  <dcterms:modified xsi:type="dcterms:W3CDTF">2020-07-26T03:19:48Z</dcterms:modified>
</cp:coreProperties>
</file>